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Roboto" panose="02000000000000000000" pitchFamily="2" charset="0"/>
      <p:regular r:id="rId10"/>
      <p:bold r:id="rId11"/>
      <p:italic r:id="rId12"/>
      <p:boldItalic r:id="rId13"/>
    </p:embeddedFont>
    <p:embeddedFont>
      <p:font typeface="Roboto Slab" pitchFamily="2" charset="0"/>
      <p:regular r:id="rId14"/>
      <p:bold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520" y="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1a69fadc1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1a69fadc1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1a69fadc1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1a69fadc1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1a69fadc1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1a69fadc1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1a69fadc16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1a69fadc1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0.82-0.89 (withPCA)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1a69fadc16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1a69fadc1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1a69fadc16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1a69fadc1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1680300" y="1188925"/>
            <a:ext cx="5589000" cy="14574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Detecting Fraud In Hawaii Airbnb Listings</a:t>
            </a:r>
            <a:endParaRPr/>
          </a:p>
        </p:txBody>
      </p:sp>
      <p:sp>
        <p:nvSpPr>
          <p:cNvPr id="64" name="Google Shape;64;p13"/>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p>
            <a:pPr marL="0" lvl="0" indent="0" algn="ctr" rtl="0">
              <a:lnSpc>
                <a:spcPct val="90000"/>
              </a:lnSpc>
              <a:spcBef>
                <a:spcPts val="0"/>
              </a:spcBef>
              <a:spcAft>
                <a:spcPts val="0"/>
              </a:spcAft>
              <a:buNone/>
            </a:pPr>
            <a:r>
              <a:rPr lang="en" sz="1400"/>
              <a:t>Ber Bakermans, Sophia Jaskoski, Marjan Abedini, Tharuni Tekula</a:t>
            </a:r>
            <a:endParaRPr sz="1400"/>
          </a:p>
        </p:txBody>
      </p:sp>
      <p:pic>
        <p:nvPicPr>
          <p:cNvPr id="65" name="Google Shape;65;p13"/>
          <p:cNvPicPr preferRelativeResize="0"/>
          <p:nvPr/>
        </p:nvPicPr>
        <p:blipFill>
          <a:blip r:embed="rId3">
            <a:alphaModFix/>
          </a:blip>
          <a:stretch>
            <a:fillRect/>
          </a:stretch>
        </p:blipFill>
        <p:spPr>
          <a:xfrm>
            <a:off x="147575" y="3135350"/>
            <a:ext cx="2351626" cy="1851900"/>
          </a:xfrm>
          <a:prstGeom prst="rect">
            <a:avLst/>
          </a:prstGeom>
          <a:noFill/>
          <a:ln>
            <a:noFill/>
          </a:ln>
        </p:spPr>
      </p:pic>
      <p:pic>
        <p:nvPicPr>
          <p:cNvPr id="66" name="Google Shape;66;p13"/>
          <p:cNvPicPr preferRelativeResize="0"/>
          <p:nvPr/>
        </p:nvPicPr>
        <p:blipFill>
          <a:blip r:embed="rId3">
            <a:alphaModFix/>
          </a:blip>
          <a:stretch>
            <a:fillRect/>
          </a:stretch>
        </p:blipFill>
        <p:spPr>
          <a:xfrm rot="-5400000">
            <a:off x="6820925" y="397525"/>
            <a:ext cx="2351626" cy="1851900"/>
          </a:xfrm>
          <a:prstGeom prst="rect">
            <a:avLst/>
          </a:prstGeom>
          <a:noFill/>
          <a:ln>
            <a:noFill/>
          </a:ln>
        </p:spPr>
      </p:pic>
      <p:pic>
        <p:nvPicPr>
          <p:cNvPr id="67" name="Google Shape;67;p13"/>
          <p:cNvPicPr preferRelativeResize="0"/>
          <p:nvPr/>
        </p:nvPicPr>
        <p:blipFill>
          <a:blip r:embed="rId4">
            <a:alphaModFix/>
          </a:blip>
          <a:stretch>
            <a:fillRect/>
          </a:stretch>
        </p:blipFill>
        <p:spPr>
          <a:xfrm>
            <a:off x="3571913" y="4361575"/>
            <a:ext cx="1805770" cy="569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000"/>
              <a:t>Problem &amp; Stakeholder</a:t>
            </a:r>
            <a:endParaRPr sz="3800"/>
          </a:p>
        </p:txBody>
      </p:sp>
      <p:sp>
        <p:nvSpPr>
          <p:cNvPr id="73" name="Google Shape;73;p14"/>
          <p:cNvSpPr txBox="1">
            <a:spLocks noGrp="1"/>
          </p:cNvSpPr>
          <p:nvPr>
            <p:ph type="body" idx="1"/>
          </p:nvPr>
        </p:nvSpPr>
        <p:spPr>
          <a:xfrm>
            <a:off x="387900" y="1433150"/>
            <a:ext cx="8368200" cy="36135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900"/>
              <a:t>Airbnb is facing the challenge of fraudulent listings that manage to slip through their security checks. These fake listings can deceive users into booking places that don’t exist or that are not accurately described, leading to issues like financial loss and inconvenience for travelers. </a:t>
            </a:r>
            <a:endParaRPr sz="1900"/>
          </a:p>
          <a:p>
            <a:pPr marL="0" lvl="0" indent="0" algn="l" rtl="0">
              <a:spcBef>
                <a:spcPts val="1200"/>
              </a:spcBef>
              <a:spcAft>
                <a:spcPts val="0"/>
              </a:spcAft>
              <a:buNone/>
            </a:pPr>
            <a:endParaRPr b="1"/>
          </a:p>
          <a:p>
            <a:pPr marL="0" lvl="0" indent="0" algn="l" rtl="0">
              <a:spcBef>
                <a:spcPts val="1200"/>
              </a:spcBef>
              <a:spcAft>
                <a:spcPts val="0"/>
              </a:spcAft>
              <a:buNone/>
            </a:pPr>
            <a:r>
              <a:rPr lang="en" b="1"/>
              <a:t>Stakeholders: </a:t>
            </a:r>
            <a:endParaRPr b="1"/>
          </a:p>
          <a:p>
            <a:pPr marL="457200" lvl="0" indent="-342900" algn="l" rtl="0">
              <a:spcBef>
                <a:spcPts val="1200"/>
              </a:spcBef>
              <a:spcAft>
                <a:spcPts val="0"/>
              </a:spcAft>
              <a:buSzPts val="1800"/>
              <a:buChar char="-"/>
            </a:pPr>
            <a:r>
              <a:rPr lang="en" b="1"/>
              <a:t>Airbnb Guests:</a:t>
            </a:r>
            <a:r>
              <a:rPr lang="en"/>
              <a:t> feel safe with booking genuine properties</a:t>
            </a:r>
            <a:endParaRPr/>
          </a:p>
          <a:p>
            <a:pPr marL="457200" lvl="0" indent="-342900" algn="l" rtl="0">
              <a:spcBef>
                <a:spcPts val="0"/>
              </a:spcBef>
              <a:spcAft>
                <a:spcPts val="0"/>
              </a:spcAft>
              <a:buSzPts val="1800"/>
              <a:buChar char="-"/>
            </a:pPr>
            <a:r>
              <a:rPr lang="en" b="1"/>
              <a:t>Airbnb Managers:</a:t>
            </a:r>
            <a:r>
              <a:rPr lang="en"/>
              <a:t> reliable tools to find fake listings to keep the platform trustworthy</a:t>
            </a:r>
            <a:endParaRPr/>
          </a:p>
          <a:p>
            <a:pPr marL="457200" lvl="0" indent="-342900" algn="l" rtl="0">
              <a:spcBef>
                <a:spcPts val="0"/>
              </a:spcBef>
              <a:spcAft>
                <a:spcPts val="0"/>
              </a:spcAft>
              <a:buSzPts val="1800"/>
              <a:buChar char="-"/>
            </a:pPr>
            <a:r>
              <a:rPr lang="en" b="1"/>
              <a:t>Airbnb Hosts:</a:t>
            </a:r>
            <a:r>
              <a:rPr lang="en"/>
              <a:t> protections for their listings to have a fair marketplace</a:t>
            </a:r>
            <a:endParaRPr/>
          </a:p>
        </p:txBody>
      </p:sp>
      <p:sp>
        <p:nvSpPr>
          <p:cNvPr id="74" name="Google Shape;74;p14"/>
          <p:cNvSpPr/>
          <p:nvPr/>
        </p:nvSpPr>
        <p:spPr>
          <a:xfrm>
            <a:off x="199050" y="1433150"/>
            <a:ext cx="8511600" cy="1425300"/>
          </a:xfrm>
          <a:prstGeom prst="bracketPair">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75" name="Google Shape;75;p14"/>
          <p:cNvPicPr preferRelativeResize="0"/>
          <p:nvPr/>
        </p:nvPicPr>
        <p:blipFill rotWithShape="1">
          <a:blip r:embed="rId3">
            <a:alphaModFix/>
          </a:blip>
          <a:srcRect r="68230"/>
          <a:stretch/>
        </p:blipFill>
        <p:spPr>
          <a:xfrm>
            <a:off x="8256475" y="95425"/>
            <a:ext cx="780499" cy="775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000"/>
              <a:t>Envisioned Solution</a:t>
            </a:r>
            <a:endParaRPr sz="2000"/>
          </a:p>
        </p:txBody>
      </p:sp>
      <p:sp>
        <p:nvSpPr>
          <p:cNvPr id="81" name="Google Shape;81;p15"/>
          <p:cNvSpPr/>
          <p:nvPr/>
        </p:nvSpPr>
        <p:spPr>
          <a:xfrm>
            <a:off x="724550" y="1656000"/>
            <a:ext cx="7412700" cy="7326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Roboto"/>
                <a:ea typeface="Roboto"/>
                <a:cs typeface="Roboto"/>
                <a:sym typeface="Roboto"/>
              </a:rPr>
              <a:t>Harness anomaly detection and clustering methods to flag listings as fraudulent</a:t>
            </a:r>
            <a:endParaRPr sz="1000">
              <a:latin typeface="Roboto"/>
              <a:ea typeface="Roboto"/>
              <a:cs typeface="Roboto"/>
              <a:sym typeface="Roboto"/>
            </a:endParaRPr>
          </a:p>
        </p:txBody>
      </p:sp>
      <p:sp>
        <p:nvSpPr>
          <p:cNvPr id="82" name="Google Shape;82;p15"/>
          <p:cNvSpPr/>
          <p:nvPr/>
        </p:nvSpPr>
        <p:spPr>
          <a:xfrm>
            <a:off x="1040800" y="2412450"/>
            <a:ext cx="7412700" cy="7326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Roboto"/>
                <a:ea typeface="Roboto"/>
                <a:cs typeface="Roboto"/>
                <a:sym typeface="Roboto"/>
              </a:rPr>
              <a:t>Outliers/anomalies are flagged for further investigation, allowing Airbnb to take a closer look and verify whether the listing is legitimate.</a:t>
            </a:r>
            <a:endParaRPr sz="1000">
              <a:latin typeface="Roboto"/>
              <a:ea typeface="Roboto"/>
              <a:cs typeface="Roboto"/>
              <a:sym typeface="Roboto"/>
            </a:endParaRPr>
          </a:p>
        </p:txBody>
      </p:sp>
      <p:sp>
        <p:nvSpPr>
          <p:cNvPr id="83" name="Google Shape;83;p15"/>
          <p:cNvSpPr/>
          <p:nvPr/>
        </p:nvSpPr>
        <p:spPr>
          <a:xfrm>
            <a:off x="1337650" y="3168900"/>
            <a:ext cx="7380900" cy="7326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Roboto"/>
                <a:ea typeface="Roboto"/>
                <a:cs typeface="Roboto"/>
                <a:sym typeface="Roboto"/>
              </a:rPr>
              <a:t>Additionally, listing descriptions are subject to frequency and similarity analysis to detect duplicate listings and/or spam</a:t>
            </a:r>
            <a:endParaRPr sz="600">
              <a:latin typeface="Roboto"/>
              <a:ea typeface="Roboto"/>
              <a:cs typeface="Roboto"/>
              <a:sym typeface="Roboto"/>
            </a:endParaRPr>
          </a:p>
        </p:txBody>
      </p:sp>
      <p:sp>
        <p:nvSpPr>
          <p:cNvPr id="84" name="Google Shape;84;p15"/>
          <p:cNvSpPr/>
          <p:nvPr/>
        </p:nvSpPr>
        <p:spPr>
          <a:xfrm>
            <a:off x="1611625" y="3925350"/>
            <a:ext cx="7380900" cy="7326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Roboto"/>
                <a:ea typeface="Roboto"/>
                <a:cs typeface="Roboto"/>
                <a:sym typeface="Roboto"/>
              </a:rPr>
              <a:t>Listings which are flagged by all models will be manually inspected for fraud or duplication</a:t>
            </a:r>
            <a:endParaRPr sz="200">
              <a:latin typeface="Roboto"/>
              <a:ea typeface="Roboto"/>
              <a:cs typeface="Roboto"/>
              <a:sym typeface="Roboto"/>
            </a:endParaRPr>
          </a:p>
        </p:txBody>
      </p:sp>
      <p:sp>
        <p:nvSpPr>
          <p:cNvPr id="85" name="Google Shape;85;p15"/>
          <p:cNvSpPr/>
          <p:nvPr/>
        </p:nvSpPr>
        <p:spPr>
          <a:xfrm rot="-1693809">
            <a:off x="270178" y="1914941"/>
            <a:ext cx="461719" cy="931485"/>
          </a:xfrm>
          <a:prstGeom prst="curvedRightArrow">
            <a:avLst>
              <a:gd name="adj1" fmla="val 25000"/>
              <a:gd name="adj2" fmla="val 50000"/>
              <a:gd name="adj3" fmla="val 2500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6" name="Google Shape;86;p15"/>
          <p:cNvSpPr/>
          <p:nvPr/>
        </p:nvSpPr>
        <p:spPr>
          <a:xfrm rot="-1693809">
            <a:off x="629553" y="2860541"/>
            <a:ext cx="461719" cy="931485"/>
          </a:xfrm>
          <a:prstGeom prst="curvedRightArrow">
            <a:avLst>
              <a:gd name="adj1" fmla="val 25000"/>
              <a:gd name="adj2" fmla="val 50000"/>
              <a:gd name="adj3" fmla="val 2500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87" name="Google Shape;87;p15"/>
          <p:cNvSpPr/>
          <p:nvPr/>
        </p:nvSpPr>
        <p:spPr>
          <a:xfrm rot="-1693809">
            <a:off x="957153" y="3772341"/>
            <a:ext cx="461719" cy="931485"/>
          </a:xfrm>
          <a:prstGeom prst="curvedRightArrow">
            <a:avLst>
              <a:gd name="adj1" fmla="val 25000"/>
              <a:gd name="adj2" fmla="val 50000"/>
              <a:gd name="adj3" fmla="val 25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88" name="Google Shape;88;p15"/>
          <p:cNvPicPr preferRelativeResize="0"/>
          <p:nvPr/>
        </p:nvPicPr>
        <p:blipFill rotWithShape="1">
          <a:blip r:embed="rId3">
            <a:alphaModFix/>
          </a:blip>
          <a:srcRect r="68230"/>
          <a:stretch/>
        </p:blipFill>
        <p:spPr>
          <a:xfrm>
            <a:off x="8256475" y="95425"/>
            <a:ext cx="780499" cy="775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p:nvPr/>
        </p:nvSpPr>
        <p:spPr>
          <a:xfrm>
            <a:off x="4062375" y="1383550"/>
            <a:ext cx="4932000" cy="327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94" name="Google Shape;94;p1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000"/>
              <a:t>Data</a:t>
            </a:r>
            <a:endParaRPr sz="2000"/>
          </a:p>
        </p:txBody>
      </p:sp>
      <p:sp>
        <p:nvSpPr>
          <p:cNvPr id="95" name="Google Shape;95;p16"/>
          <p:cNvSpPr txBox="1">
            <a:spLocks noGrp="1"/>
          </p:cNvSpPr>
          <p:nvPr>
            <p:ph type="body" idx="1"/>
          </p:nvPr>
        </p:nvSpPr>
        <p:spPr>
          <a:xfrm>
            <a:off x="274800" y="1527450"/>
            <a:ext cx="3730200" cy="1243500"/>
          </a:xfrm>
          <a:prstGeom prst="rect">
            <a:avLst/>
          </a:prstGeom>
        </p:spPr>
        <p:txBody>
          <a:bodyPr spcFirstLastPara="1" wrap="square" lIns="91425" tIns="91425" rIns="91425" bIns="91425" anchor="t" anchorCtr="0">
            <a:normAutofit lnSpcReduction="10000"/>
          </a:bodyPr>
          <a:lstStyle/>
          <a:p>
            <a:pPr marL="0" lvl="0" indent="0" algn="l" rtl="0">
              <a:lnSpc>
                <a:spcPct val="105000"/>
              </a:lnSpc>
              <a:spcBef>
                <a:spcPts val="0"/>
              </a:spcBef>
              <a:spcAft>
                <a:spcPts val="1200"/>
              </a:spcAft>
              <a:buNone/>
            </a:pPr>
            <a:r>
              <a:rPr lang="en" sz="1200"/>
              <a:t>Our data comes from </a:t>
            </a:r>
            <a:r>
              <a:rPr lang="en" sz="1200" i="1"/>
              <a:t>Inside Airbnb</a:t>
            </a:r>
            <a:r>
              <a:rPr lang="en" sz="1200"/>
              <a:t>, a public web scraping platform which provides comprehensive information on Airbnb listings in major cities throughout the world. We elected to use the listings for Hawaii, which is an ideal vacation destination for many travelers.</a:t>
            </a:r>
            <a:endParaRPr sz="1200"/>
          </a:p>
        </p:txBody>
      </p:sp>
      <p:sp>
        <p:nvSpPr>
          <p:cNvPr id="96" name="Google Shape;96;p16"/>
          <p:cNvSpPr txBox="1">
            <a:spLocks noGrp="1"/>
          </p:cNvSpPr>
          <p:nvPr>
            <p:ph type="body" idx="1"/>
          </p:nvPr>
        </p:nvSpPr>
        <p:spPr>
          <a:xfrm>
            <a:off x="320100" y="3160875"/>
            <a:ext cx="3639600" cy="1488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SzPts val="275"/>
              <a:buNone/>
            </a:pPr>
            <a:r>
              <a:rPr lang="en" sz="1225"/>
              <a:t>This dataset includes </a:t>
            </a:r>
            <a:r>
              <a:rPr lang="en" sz="1225" b="1"/>
              <a:t>35,295 rows</a:t>
            </a:r>
            <a:r>
              <a:rPr lang="en" sz="1225"/>
              <a:t> and </a:t>
            </a:r>
            <a:r>
              <a:rPr lang="en" sz="1225" b="1"/>
              <a:t>75 columns</a:t>
            </a:r>
            <a:r>
              <a:rPr lang="en" sz="1225"/>
              <a:t>, capturing a wide range of features that describe the properties and their characteristics. The data includes details such as listing prices, host information, location data, reviews, and other metrics that can help us identify patterns and detect anomalies.</a:t>
            </a:r>
            <a:endParaRPr sz="1225"/>
          </a:p>
        </p:txBody>
      </p:sp>
      <p:cxnSp>
        <p:nvCxnSpPr>
          <p:cNvPr id="97" name="Google Shape;97;p16"/>
          <p:cNvCxnSpPr/>
          <p:nvPr/>
        </p:nvCxnSpPr>
        <p:spPr>
          <a:xfrm flipH="1">
            <a:off x="256475" y="2961900"/>
            <a:ext cx="3589200" cy="7800"/>
          </a:xfrm>
          <a:prstGeom prst="straightConnector1">
            <a:avLst/>
          </a:prstGeom>
          <a:noFill/>
          <a:ln w="28575" cap="flat" cmpd="sng">
            <a:solidFill>
              <a:schemeClr val="accent4"/>
            </a:solidFill>
            <a:prstDash val="solid"/>
            <a:round/>
            <a:headEnd type="none" w="med" len="med"/>
            <a:tailEnd type="none" w="med" len="med"/>
          </a:ln>
        </p:spPr>
      </p:cxnSp>
      <p:pic>
        <p:nvPicPr>
          <p:cNvPr id="98" name="Google Shape;98;p16"/>
          <p:cNvPicPr preferRelativeResize="0"/>
          <p:nvPr/>
        </p:nvPicPr>
        <p:blipFill>
          <a:blip r:embed="rId3">
            <a:alphaModFix/>
          </a:blip>
          <a:stretch>
            <a:fillRect/>
          </a:stretch>
        </p:blipFill>
        <p:spPr>
          <a:xfrm>
            <a:off x="4175888" y="1479687"/>
            <a:ext cx="4704983" cy="3082525"/>
          </a:xfrm>
          <a:prstGeom prst="rect">
            <a:avLst/>
          </a:prstGeom>
          <a:noFill/>
          <a:ln>
            <a:noFill/>
          </a:ln>
        </p:spPr>
      </p:pic>
      <p:pic>
        <p:nvPicPr>
          <p:cNvPr id="99" name="Google Shape;99;p16"/>
          <p:cNvPicPr preferRelativeResize="0"/>
          <p:nvPr/>
        </p:nvPicPr>
        <p:blipFill rotWithShape="1">
          <a:blip r:embed="rId4">
            <a:alphaModFix/>
          </a:blip>
          <a:srcRect r="68230"/>
          <a:stretch/>
        </p:blipFill>
        <p:spPr>
          <a:xfrm>
            <a:off x="8256475" y="95425"/>
            <a:ext cx="780499" cy="775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000"/>
              <a:t>Initial Results</a:t>
            </a:r>
            <a:endParaRPr sz="2000"/>
          </a:p>
        </p:txBody>
      </p:sp>
      <p:pic>
        <p:nvPicPr>
          <p:cNvPr id="105" name="Google Shape;105;p17"/>
          <p:cNvPicPr preferRelativeResize="0"/>
          <p:nvPr/>
        </p:nvPicPr>
        <p:blipFill rotWithShape="1">
          <a:blip r:embed="rId3">
            <a:alphaModFix/>
          </a:blip>
          <a:srcRect r="68230"/>
          <a:stretch/>
        </p:blipFill>
        <p:spPr>
          <a:xfrm>
            <a:off x="8256475" y="95425"/>
            <a:ext cx="780499" cy="775425"/>
          </a:xfrm>
          <a:prstGeom prst="rect">
            <a:avLst/>
          </a:prstGeom>
          <a:noFill/>
          <a:ln>
            <a:noFill/>
          </a:ln>
        </p:spPr>
      </p:pic>
      <p:pic>
        <p:nvPicPr>
          <p:cNvPr id="106" name="Google Shape;106;p17"/>
          <p:cNvPicPr preferRelativeResize="0"/>
          <p:nvPr/>
        </p:nvPicPr>
        <p:blipFill>
          <a:blip r:embed="rId4">
            <a:alphaModFix/>
          </a:blip>
          <a:stretch>
            <a:fillRect/>
          </a:stretch>
        </p:blipFill>
        <p:spPr>
          <a:xfrm>
            <a:off x="215000" y="2123963"/>
            <a:ext cx="3065226" cy="2033975"/>
          </a:xfrm>
          <a:prstGeom prst="rect">
            <a:avLst/>
          </a:prstGeom>
          <a:noFill/>
          <a:ln>
            <a:noFill/>
          </a:ln>
          <a:effectLst>
            <a:outerShdw blurRad="57150" dist="19050" dir="5400000" algn="bl" rotWithShape="0">
              <a:srgbClr val="000000">
                <a:alpha val="50000"/>
              </a:srgbClr>
            </a:outerShdw>
          </a:effectLst>
        </p:spPr>
      </p:pic>
      <p:pic>
        <p:nvPicPr>
          <p:cNvPr id="107" name="Google Shape;107;p17"/>
          <p:cNvPicPr preferRelativeResize="0"/>
          <p:nvPr/>
        </p:nvPicPr>
        <p:blipFill>
          <a:blip r:embed="rId5">
            <a:alphaModFix/>
          </a:blip>
          <a:stretch>
            <a:fillRect/>
          </a:stretch>
        </p:blipFill>
        <p:spPr>
          <a:xfrm>
            <a:off x="705231" y="2571750"/>
            <a:ext cx="3025121" cy="2033974"/>
          </a:xfrm>
          <a:prstGeom prst="rect">
            <a:avLst/>
          </a:prstGeom>
          <a:noFill/>
          <a:ln>
            <a:noFill/>
          </a:ln>
          <a:effectLst>
            <a:outerShdw blurRad="57150" dist="19050" dir="5400000" algn="bl" rotWithShape="0">
              <a:srgbClr val="000000">
                <a:alpha val="50000"/>
              </a:srgbClr>
            </a:outerShdw>
          </a:effectLst>
        </p:spPr>
      </p:pic>
      <p:pic>
        <p:nvPicPr>
          <p:cNvPr id="108" name="Google Shape;108;p17"/>
          <p:cNvPicPr preferRelativeResize="0"/>
          <p:nvPr/>
        </p:nvPicPr>
        <p:blipFill>
          <a:blip r:embed="rId6">
            <a:alphaModFix/>
          </a:blip>
          <a:stretch>
            <a:fillRect/>
          </a:stretch>
        </p:blipFill>
        <p:spPr>
          <a:xfrm>
            <a:off x="1720750" y="3924325"/>
            <a:ext cx="2705146" cy="971950"/>
          </a:xfrm>
          <a:prstGeom prst="rect">
            <a:avLst/>
          </a:prstGeom>
          <a:noFill/>
          <a:ln>
            <a:noFill/>
          </a:ln>
          <a:effectLst>
            <a:outerShdw blurRad="57150" dist="19050" dir="5400000" algn="bl" rotWithShape="0">
              <a:srgbClr val="000000">
                <a:alpha val="50000"/>
              </a:srgbClr>
            </a:outerShdw>
          </a:effectLst>
        </p:spPr>
      </p:pic>
      <p:sp>
        <p:nvSpPr>
          <p:cNvPr id="109" name="Google Shape;109;p17"/>
          <p:cNvSpPr/>
          <p:nvPr/>
        </p:nvSpPr>
        <p:spPr>
          <a:xfrm>
            <a:off x="76200" y="1358325"/>
            <a:ext cx="4788600" cy="686100"/>
          </a:xfrm>
          <a:prstGeom prst="leftArrow">
            <a:avLst>
              <a:gd name="adj1" fmla="val 50000"/>
              <a:gd name="adj2" fmla="val 50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oboto"/>
                <a:ea typeface="Roboto"/>
                <a:cs typeface="Roboto"/>
                <a:sym typeface="Roboto"/>
              </a:rPr>
              <a:t>Text Mining Analysis</a:t>
            </a:r>
            <a:endParaRPr>
              <a:solidFill>
                <a:schemeClr val="dk1"/>
              </a:solidFill>
              <a:latin typeface="Roboto"/>
              <a:ea typeface="Roboto"/>
              <a:cs typeface="Roboto"/>
              <a:sym typeface="Roboto"/>
            </a:endParaRPr>
          </a:p>
        </p:txBody>
      </p:sp>
      <p:sp>
        <p:nvSpPr>
          <p:cNvPr id="110" name="Google Shape;110;p17"/>
          <p:cNvSpPr/>
          <p:nvPr/>
        </p:nvSpPr>
        <p:spPr>
          <a:xfrm>
            <a:off x="4721850" y="938250"/>
            <a:ext cx="4160400" cy="686100"/>
          </a:xfrm>
          <a:prstGeom prst="rightArrow">
            <a:avLst>
              <a:gd name="adj1" fmla="val 50000"/>
              <a:gd name="adj2"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Roboto"/>
                <a:ea typeface="Roboto"/>
                <a:cs typeface="Roboto"/>
                <a:sym typeface="Roboto"/>
              </a:rPr>
              <a:t>Cluster Analysis</a:t>
            </a:r>
            <a:endParaRPr>
              <a:solidFill>
                <a:schemeClr val="dk1"/>
              </a:solidFill>
              <a:latin typeface="Roboto"/>
              <a:ea typeface="Roboto"/>
              <a:cs typeface="Roboto"/>
              <a:sym typeface="Roboto"/>
            </a:endParaRPr>
          </a:p>
        </p:txBody>
      </p:sp>
      <p:pic>
        <p:nvPicPr>
          <p:cNvPr id="111" name="Google Shape;111;p17"/>
          <p:cNvPicPr preferRelativeResize="0"/>
          <p:nvPr/>
        </p:nvPicPr>
        <p:blipFill>
          <a:blip r:embed="rId7">
            <a:alphaModFix/>
          </a:blip>
          <a:stretch>
            <a:fillRect/>
          </a:stretch>
        </p:blipFill>
        <p:spPr>
          <a:xfrm>
            <a:off x="5149375" y="2123975"/>
            <a:ext cx="3439714" cy="2637125"/>
          </a:xfrm>
          <a:prstGeom prst="rect">
            <a:avLst/>
          </a:prstGeom>
          <a:noFill/>
          <a:ln>
            <a:noFill/>
          </a:ln>
          <a:effectLst>
            <a:outerShdw blurRad="57150" dist="19050" dir="5400000" algn="bl" rotWithShape="0">
              <a:srgbClr val="000000">
                <a:alpha val="50000"/>
              </a:srgbClr>
            </a:outerShdw>
          </a:effectLst>
        </p:spPr>
      </p:pic>
      <p:sp>
        <p:nvSpPr>
          <p:cNvPr id="112" name="Google Shape;112;p17"/>
          <p:cNvSpPr/>
          <p:nvPr/>
        </p:nvSpPr>
        <p:spPr>
          <a:xfrm>
            <a:off x="6461550" y="3510588"/>
            <a:ext cx="377700" cy="308700"/>
          </a:xfrm>
          <a:prstGeom prst="ellipse">
            <a:avLst/>
          </a:prstGeom>
          <a:no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8"/>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000"/>
              <a:t>Challenges</a:t>
            </a:r>
            <a:endParaRPr sz="2000"/>
          </a:p>
        </p:txBody>
      </p:sp>
      <p:sp>
        <p:nvSpPr>
          <p:cNvPr id="118" name="Google Shape;118;p18"/>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grpSp>
        <p:nvGrpSpPr>
          <p:cNvPr id="119" name="Google Shape;119;p18"/>
          <p:cNvGrpSpPr/>
          <p:nvPr/>
        </p:nvGrpSpPr>
        <p:grpSpPr>
          <a:xfrm>
            <a:off x="5632317" y="1189775"/>
            <a:ext cx="3305700" cy="3483050"/>
            <a:chOff x="5632317" y="1189775"/>
            <a:chExt cx="3305700" cy="3483050"/>
          </a:xfrm>
        </p:grpSpPr>
        <p:sp>
          <p:nvSpPr>
            <p:cNvPr id="120" name="Google Shape;120;p18"/>
            <p:cNvSpPr/>
            <p:nvPr/>
          </p:nvSpPr>
          <p:spPr>
            <a:xfrm>
              <a:off x="5632317" y="1189775"/>
              <a:ext cx="3305700" cy="669000"/>
            </a:xfrm>
            <a:prstGeom prst="chevron">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Lack of Ground Truth</a:t>
              </a:r>
              <a:endParaRPr>
                <a:solidFill>
                  <a:srgbClr val="FFFFFF"/>
                </a:solidFill>
                <a:latin typeface="Roboto"/>
                <a:ea typeface="Roboto"/>
                <a:cs typeface="Roboto"/>
                <a:sym typeface="Roboto"/>
              </a:endParaRPr>
            </a:p>
          </p:txBody>
        </p:sp>
        <p:sp>
          <p:nvSpPr>
            <p:cNvPr id="121" name="Google Shape;121;p18"/>
            <p:cNvSpPr txBox="1"/>
            <p:nvPr/>
          </p:nvSpPr>
          <p:spPr>
            <a:xfrm>
              <a:off x="6167063" y="2057125"/>
              <a:ext cx="2236200" cy="261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Roboto"/>
                  <a:ea typeface="Roboto"/>
                  <a:cs typeface="Roboto"/>
                  <a:sym typeface="Roboto"/>
                </a:rPr>
                <a:t>We do not know which, if any, of the listings are fraudulent. We defined a fraudulent property as one which was detected by all three of our models in our clustering analysis and was noted as having a high similarity score in our text mining analysis.</a:t>
              </a:r>
              <a:endParaRPr sz="1200">
                <a:solidFill>
                  <a:schemeClr val="dk1"/>
                </a:solidFill>
                <a:latin typeface="Roboto"/>
                <a:ea typeface="Roboto"/>
                <a:cs typeface="Roboto"/>
                <a:sym typeface="Roboto"/>
              </a:endParaRPr>
            </a:p>
          </p:txBody>
        </p:sp>
      </p:grpSp>
      <p:grpSp>
        <p:nvGrpSpPr>
          <p:cNvPr id="122" name="Google Shape;122;p18"/>
          <p:cNvGrpSpPr/>
          <p:nvPr/>
        </p:nvGrpSpPr>
        <p:grpSpPr>
          <a:xfrm>
            <a:off x="0" y="1189989"/>
            <a:ext cx="3546900" cy="3482836"/>
            <a:chOff x="0" y="1189989"/>
            <a:chExt cx="3546900" cy="3482836"/>
          </a:xfrm>
        </p:grpSpPr>
        <p:sp>
          <p:nvSpPr>
            <p:cNvPr id="123" name="Google Shape;123;p18"/>
            <p:cNvSpPr/>
            <p:nvPr/>
          </p:nvSpPr>
          <p:spPr>
            <a:xfrm>
              <a:off x="0" y="1189989"/>
              <a:ext cx="3546900" cy="669000"/>
            </a:xfrm>
            <a:prstGeom prst="homePlat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Skewed Variables</a:t>
              </a:r>
              <a:endParaRPr>
                <a:solidFill>
                  <a:srgbClr val="FFFFFF"/>
                </a:solidFill>
                <a:latin typeface="Roboto"/>
                <a:ea typeface="Roboto"/>
                <a:cs typeface="Roboto"/>
                <a:sym typeface="Roboto"/>
              </a:endParaRPr>
            </a:p>
          </p:txBody>
        </p:sp>
        <p:sp>
          <p:nvSpPr>
            <p:cNvPr id="124" name="Google Shape;124;p18"/>
            <p:cNvSpPr txBox="1"/>
            <p:nvPr/>
          </p:nvSpPr>
          <p:spPr>
            <a:xfrm>
              <a:off x="655361" y="2057125"/>
              <a:ext cx="2236200" cy="261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Roboto"/>
                  <a:ea typeface="Roboto"/>
                  <a:cs typeface="Roboto"/>
                  <a:sym typeface="Roboto"/>
                </a:rPr>
                <a:t>Many of our variables including price, the maximum and minimum number of nights, and the number of listings per host were significantly right skewed, which affected how PCA collapsed our data into principal components.</a:t>
              </a:r>
              <a:endParaRPr sz="1200">
                <a:solidFill>
                  <a:schemeClr val="dk1"/>
                </a:solidFill>
                <a:latin typeface="Roboto"/>
                <a:ea typeface="Roboto"/>
                <a:cs typeface="Roboto"/>
                <a:sym typeface="Roboto"/>
              </a:endParaRPr>
            </a:p>
          </p:txBody>
        </p:sp>
      </p:grpSp>
      <p:grpSp>
        <p:nvGrpSpPr>
          <p:cNvPr id="125" name="Google Shape;125;p18"/>
          <p:cNvGrpSpPr/>
          <p:nvPr/>
        </p:nvGrpSpPr>
        <p:grpSpPr>
          <a:xfrm>
            <a:off x="2944204" y="1189775"/>
            <a:ext cx="3305700" cy="3483050"/>
            <a:chOff x="2944204" y="1189775"/>
            <a:chExt cx="3305700" cy="3483050"/>
          </a:xfrm>
        </p:grpSpPr>
        <p:sp>
          <p:nvSpPr>
            <p:cNvPr id="126" name="Google Shape;126;p18"/>
            <p:cNvSpPr/>
            <p:nvPr/>
          </p:nvSpPr>
          <p:spPr>
            <a:xfrm>
              <a:off x="2944204" y="1189775"/>
              <a:ext cx="3305700" cy="669000"/>
            </a:xfrm>
            <a:prstGeom prst="chevron">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Large Feature Space</a:t>
              </a:r>
              <a:endParaRPr>
                <a:solidFill>
                  <a:srgbClr val="FFFFFF"/>
                </a:solidFill>
                <a:latin typeface="Roboto"/>
                <a:ea typeface="Roboto"/>
                <a:cs typeface="Roboto"/>
                <a:sym typeface="Roboto"/>
              </a:endParaRPr>
            </a:p>
          </p:txBody>
        </p:sp>
        <p:sp>
          <p:nvSpPr>
            <p:cNvPr id="127" name="Google Shape;127;p18"/>
            <p:cNvSpPr txBox="1"/>
            <p:nvPr/>
          </p:nvSpPr>
          <p:spPr>
            <a:xfrm>
              <a:off x="3478949" y="2057125"/>
              <a:ext cx="2236200" cy="261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Roboto"/>
                  <a:ea typeface="Roboto"/>
                  <a:cs typeface="Roboto"/>
                  <a:sym typeface="Roboto"/>
                </a:rPr>
                <a:t>While we started with 75 columns, the encoding of all of our categorical columns created too large of a feature space for us to analyze and crashed our code space. Consequently, we had to consciously drop and feature engineer certain columns.</a:t>
              </a:r>
              <a:endParaRPr sz="1200">
                <a:solidFill>
                  <a:schemeClr val="dk1"/>
                </a:solidFill>
                <a:latin typeface="Roboto"/>
                <a:ea typeface="Roboto"/>
                <a:cs typeface="Roboto"/>
                <a:sym typeface="Roboto"/>
              </a:endParaRPr>
            </a:p>
          </p:txBody>
        </p:sp>
      </p:grpSp>
      <p:pic>
        <p:nvPicPr>
          <p:cNvPr id="128" name="Google Shape;128;p18"/>
          <p:cNvPicPr preferRelativeResize="0"/>
          <p:nvPr/>
        </p:nvPicPr>
        <p:blipFill rotWithShape="1">
          <a:blip r:embed="rId3">
            <a:alphaModFix/>
          </a:blip>
          <a:srcRect r="68230"/>
          <a:stretch/>
        </p:blipFill>
        <p:spPr>
          <a:xfrm>
            <a:off x="8256475" y="95425"/>
            <a:ext cx="780499" cy="775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000"/>
              <a:t>Plan and Goals</a:t>
            </a:r>
            <a:endParaRPr sz="2000"/>
          </a:p>
        </p:txBody>
      </p:sp>
      <p:grpSp>
        <p:nvGrpSpPr>
          <p:cNvPr id="134" name="Google Shape;134;p19"/>
          <p:cNvGrpSpPr/>
          <p:nvPr/>
        </p:nvGrpSpPr>
        <p:grpSpPr>
          <a:xfrm>
            <a:off x="4513729" y="1864926"/>
            <a:ext cx="2480144" cy="1728853"/>
            <a:chOff x="4526679" y="1857800"/>
            <a:chExt cx="2480144" cy="1728853"/>
          </a:xfrm>
        </p:grpSpPr>
        <p:sp>
          <p:nvSpPr>
            <p:cNvPr id="135" name="Google Shape;135;p19"/>
            <p:cNvSpPr/>
            <p:nvPr/>
          </p:nvSpPr>
          <p:spPr>
            <a:xfrm>
              <a:off x="4849302" y="3079475"/>
              <a:ext cx="1958400" cy="13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p19"/>
            <p:cNvGrpSpPr/>
            <p:nvPr/>
          </p:nvGrpSpPr>
          <p:grpSpPr>
            <a:xfrm>
              <a:off x="4526679" y="1857800"/>
              <a:ext cx="2480144" cy="1728853"/>
              <a:chOff x="4526679" y="1857800"/>
              <a:chExt cx="2480144" cy="1728853"/>
            </a:xfrm>
          </p:grpSpPr>
          <p:grpSp>
            <p:nvGrpSpPr>
              <p:cNvPr id="137" name="Google Shape;137;p19"/>
              <p:cNvGrpSpPr/>
              <p:nvPr/>
            </p:nvGrpSpPr>
            <p:grpSpPr>
              <a:xfrm>
                <a:off x="4808316" y="2800065"/>
                <a:ext cx="92400" cy="411825"/>
                <a:chOff x="845575" y="2563700"/>
                <a:chExt cx="92400" cy="411825"/>
              </a:xfrm>
            </p:grpSpPr>
            <p:cxnSp>
              <p:nvCxnSpPr>
                <p:cNvPr id="138" name="Google Shape;138;p19"/>
                <p:cNvCxnSpPr/>
                <p:nvPr/>
              </p:nvCxnSpPr>
              <p:spPr>
                <a:xfrm>
                  <a:off x="891775" y="2616125"/>
                  <a:ext cx="0" cy="359400"/>
                </a:xfrm>
                <a:prstGeom prst="straightConnector1">
                  <a:avLst/>
                </a:prstGeom>
                <a:noFill/>
                <a:ln w="9525" cap="flat" cmpd="sng">
                  <a:solidFill>
                    <a:srgbClr val="000000"/>
                  </a:solidFill>
                  <a:prstDash val="solid"/>
                  <a:round/>
                  <a:headEnd type="none" w="sm" len="sm"/>
                  <a:tailEnd type="none" w="sm" len="sm"/>
                </a:ln>
              </p:spPr>
            </p:cxnSp>
            <p:sp>
              <p:nvSpPr>
                <p:cNvPr id="139" name="Google Shape;139;p1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19"/>
              <p:cNvSpPr txBox="1"/>
              <p:nvPr/>
            </p:nvSpPr>
            <p:spPr>
              <a:xfrm>
                <a:off x="4526679" y="3215253"/>
                <a:ext cx="6927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b="1">
                    <a:solidFill>
                      <a:schemeClr val="dk1"/>
                    </a:solidFill>
                    <a:latin typeface="Roboto"/>
                    <a:ea typeface="Roboto"/>
                    <a:cs typeface="Roboto"/>
                    <a:sym typeface="Roboto"/>
                  </a:rPr>
                  <a:t>Dec 14</a:t>
                </a:r>
                <a:endParaRPr sz="1200" b="1">
                  <a:solidFill>
                    <a:schemeClr val="dk1"/>
                  </a:solidFill>
                  <a:latin typeface="Roboto"/>
                  <a:ea typeface="Roboto"/>
                  <a:cs typeface="Roboto"/>
                  <a:sym typeface="Roboto"/>
                </a:endParaRPr>
              </a:p>
            </p:txBody>
          </p:sp>
          <p:sp>
            <p:nvSpPr>
              <p:cNvPr id="141" name="Google Shape;141;p19"/>
              <p:cNvSpPr txBox="1"/>
              <p:nvPr/>
            </p:nvSpPr>
            <p:spPr>
              <a:xfrm>
                <a:off x="4753223" y="1857800"/>
                <a:ext cx="2253600" cy="94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Validate Fraudulent Listings</a:t>
                </a:r>
                <a:endParaRPr sz="1000" b="1">
                  <a:solidFill>
                    <a:schemeClr val="dk1"/>
                  </a:solidFill>
                  <a:latin typeface="Roboto"/>
                  <a:ea typeface="Roboto"/>
                  <a:cs typeface="Roboto"/>
                  <a:sym typeface="Roboto"/>
                </a:endParaRPr>
              </a:p>
              <a:p>
                <a:pPr marL="0" lvl="0" indent="0" algn="l" rtl="0">
                  <a:spcBef>
                    <a:spcPts val="0"/>
                  </a:spcBef>
                  <a:spcAft>
                    <a:spcPts val="0"/>
                  </a:spcAft>
                  <a:buNone/>
                </a:pPr>
                <a:endParaRPr sz="800" b="1">
                  <a:solidFill>
                    <a:schemeClr val="dk1"/>
                  </a:solidFill>
                  <a:latin typeface="Roboto"/>
                  <a:ea typeface="Roboto"/>
                  <a:cs typeface="Roboto"/>
                  <a:sym typeface="Roboto"/>
                </a:endParaRPr>
              </a:p>
              <a:p>
                <a:pPr marL="0" lvl="0" indent="0" algn="l" rtl="0">
                  <a:spcBef>
                    <a:spcPts val="0"/>
                  </a:spcBef>
                  <a:spcAft>
                    <a:spcPts val="1600"/>
                  </a:spcAft>
                  <a:buNone/>
                </a:pPr>
                <a:r>
                  <a:rPr lang="en" sz="800">
                    <a:solidFill>
                      <a:schemeClr val="dk1"/>
                    </a:solidFill>
                    <a:latin typeface="Roboto"/>
                    <a:ea typeface="Roboto"/>
                    <a:cs typeface="Roboto"/>
                    <a:sym typeface="Roboto"/>
                  </a:rPr>
                  <a:t>Manually inspect listings which were identified in both analyses for duplication, false advertising, or suspicious hosts</a:t>
                </a:r>
                <a:endParaRPr sz="800" b="1">
                  <a:solidFill>
                    <a:schemeClr val="dk1"/>
                  </a:solidFill>
                  <a:latin typeface="Roboto"/>
                  <a:ea typeface="Roboto"/>
                  <a:cs typeface="Roboto"/>
                  <a:sym typeface="Roboto"/>
                </a:endParaRPr>
              </a:p>
            </p:txBody>
          </p:sp>
        </p:grpSp>
      </p:grpSp>
      <p:grpSp>
        <p:nvGrpSpPr>
          <p:cNvPr id="142" name="Google Shape;142;p19"/>
          <p:cNvGrpSpPr/>
          <p:nvPr/>
        </p:nvGrpSpPr>
        <p:grpSpPr>
          <a:xfrm>
            <a:off x="6422860" y="2709722"/>
            <a:ext cx="2721140" cy="1735654"/>
            <a:chOff x="6435810" y="2702596"/>
            <a:chExt cx="2721140" cy="1735654"/>
          </a:xfrm>
        </p:grpSpPr>
        <p:sp>
          <p:nvSpPr>
            <p:cNvPr id="143" name="Google Shape;143;p19"/>
            <p:cNvSpPr/>
            <p:nvPr/>
          </p:nvSpPr>
          <p:spPr>
            <a:xfrm>
              <a:off x="6807650" y="3079475"/>
              <a:ext cx="2349300" cy="13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 name="Google Shape;144;p19"/>
            <p:cNvGrpSpPr/>
            <p:nvPr/>
          </p:nvGrpSpPr>
          <p:grpSpPr>
            <a:xfrm>
              <a:off x="6435810" y="2702596"/>
              <a:ext cx="2494563" cy="1735654"/>
              <a:chOff x="6435810" y="2702596"/>
              <a:chExt cx="2494563" cy="1735654"/>
            </a:xfrm>
          </p:grpSpPr>
          <p:grpSp>
            <p:nvGrpSpPr>
              <p:cNvPr id="145" name="Google Shape;145;p19"/>
              <p:cNvGrpSpPr/>
              <p:nvPr/>
            </p:nvGrpSpPr>
            <p:grpSpPr>
              <a:xfrm rot="10800000">
                <a:off x="6760035" y="3079467"/>
                <a:ext cx="92400" cy="411825"/>
                <a:chOff x="2070100" y="2563700"/>
                <a:chExt cx="92400" cy="411825"/>
              </a:xfrm>
            </p:grpSpPr>
            <p:cxnSp>
              <p:nvCxnSpPr>
                <p:cNvPr id="146" name="Google Shape;146;p19"/>
                <p:cNvCxnSpPr/>
                <p:nvPr/>
              </p:nvCxnSpPr>
              <p:spPr>
                <a:xfrm>
                  <a:off x="2116300" y="2616125"/>
                  <a:ext cx="0" cy="359400"/>
                </a:xfrm>
                <a:prstGeom prst="straightConnector1">
                  <a:avLst/>
                </a:prstGeom>
                <a:noFill/>
                <a:ln w="9525" cap="flat" cmpd="sng">
                  <a:solidFill>
                    <a:srgbClr val="000000"/>
                  </a:solidFill>
                  <a:prstDash val="solid"/>
                  <a:round/>
                  <a:headEnd type="none" w="sm" len="sm"/>
                  <a:tailEnd type="none" w="sm" len="sm"/>
                </a:ln>
              </p:spPr>
            </p:cxnSp>
            <p:sp>
              <p:nvSpPr>
                <p:cNvPr id="147" name="Google Shape;147;p1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19"/>
              <p:cNvSpPr txBox="1"/>
              <p:nvPr/>
            </p:nvSpPr>
            <p:spPr>
              <a:xfrm>
                <a:off x="6435810" y="2702596"/>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b="1">
                    <a:solidFill>
                      <a:schemeClr val="dk1"/>
                    </a:solidFill>
                    <a:latin typeface="Roboto"/>
                    <a:ea typeface="Roboto"/>
                    <a:cs typeface="Roboto"/>
                    <a:sym typeface="Roboto"/>
                  </a:rPr>
                  <a:t>Dec 17</a:t>
                </a:r>
                <a:endParaRPr sz="1200" b="1">
                  <a:solidFill>
                    <a:schemeClr val="dk1"/>
                  </a:solidFill>
                  <a:latin typeface="Roboto"/>
                  <a:ea typeface="Roboto"/>
                  <a:cs typeface="Roboto"/>
                  <a:sym typeface="Roboto"/>
                </a:endParaRPr>
              </a:p>
            </p:txBody>
          </p:sp>
          <p:sp>
            <p:nvSpPr>
              <p:cNvPr id="149" name="Google Shape;149;p19"/>
              <p:cNvSpPr txBox="1"/>
              <p:nvPr/>
            </p:nvSpPr>
            <p:spPr>
              <a:xfrm>
                <a:off x="6676773" y="3494450"/>
                <a:ext cx="2253600" cy="94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000" b="1">
                    <a:solidFill>
                      <a:schemeClr val="dk1"/>
                    </a:solidFill>
                    <a:latin typeface="Roboto"/>
                    <a:ea typeface="Roboto"/>
                    <a:cs typeface="Roboto"/>
                    <a:sym typeface="Roboto"/>
                  </a:rPr>
                  <a:t>Submit Final Report</a:t>
                </a:r>
                <a:endParaRPr sz="1000" b="1">
                  <a:solidFill>
                    <a:schemeClr val="dk1"/>
                  </a:solidFill>
                  <a:latin typeface="Roboto"/>
                  <a:ea typeface="Roboto"/>
                  <a:cs typeface="Roboto"/>
                  <a:sym typeface="Roboto"/>
                </a:endParaRPr>
              </a:p>
            </p:txBody>
          </p:sp>
        </p:grpSp>
      </p:grpSp>
      <p:grpSp>
        <p:nvGrpSpPr>
          <p:cNvPr id="150" name="Google Shape;150;p19"/>
          <p:cNvGrpSpPr/>
          <p:nvPr/>
        </p:nvGrpSpPr>
        <p:grpSpPr>
          <a:xfrm>
            <a:off x="483041" y="1864926"/>
            <a:ext cx="2580731" cy="1728863"/>
            <a:chOff x="495991" y="1857800"/>
            <a:chExt cx="2580731" cy="1728863"/>
          </a:xfrm>
        </p:grpSpPr>
        <p:sp>
          <p:nvSpPr>
            <p:cNvPr id="151" name="Google Shape;151;p19"/>
            <p:cNvSpPr/>
            <p:nvPr/>
          </p:nvSpPr>
          <p:spPr>
            <a:xfrm>
              <a:off x="932600" y="3079475"/>
              <a:ext cx="1958400" cy="13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19"/>
            <p:cNvGrpSpPr/>
            <p:nvPr/>
          </p:nvGrpSpPr>
          <p:grpSpPr>
            <a:xfrm>
              <a:off x="495991" y="1857800"/>
              <a:ext cx="2580731" cy="1728863"/>
              <a:chOff x="495991" y="1857800"/>
              <a:chExt cx="2580731" cy="1728863"/>
            </a:xfrm>
          </p:grpSpPr>
          <p:sp>
            <p:nvSpPr>
              <p:cNvPr id="153" name="Google Shape;153;p19"/>
              <p:cNvSpPr txBox="1"/>
              <p:nvPr/>
            </p:nvSpPr>
            <p:spPr>
              <a:xfrm>
                <a:off x="495991" y="3215263"/>
                <a:ext cx="8712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b="1">
                    <a:solidFill>
                      <a:schemeClr val="dk1"/>
                    </a:solidFill>
                    <a:latin typeface="Roboto"/>
                    <a:ea typeface="Roboto"/>
                    <a:cs typeface="Roboto"/>
                    <a:sym typeface="Roboto"/>
                  </a:rPr>
                  <a:t>Dec 5</a:t>
                </a:r>
                <a:endParaRPr sz="1200" b="1">
                  <a:solidFill>
                    <a:schemeClr val="dk1"/>
                  </a:solidFill>
                  <a:latin typeface="Roboto"/>
                  <a:ea typeface="Roboto"/>
                  <a:cs typeface="Roboto"/>
                  <a:sym typeface="Roboto"/>
                </a:endParaRPr>
              </a:p>
            </p:txBody>
          </p:sp>
          <p:grpSp>
            <p:nvGrpSpPr>
              <p:cNvPr id="154" name="Google Shape;154;p19"/>
              <p:cNvGrpSpPr/>
              <p:nvPr/>
            </p:nvGrpSpPr>
            <p:grpSpPr>
              <a:xfrm>
                <a:off x="881025" y="2800065"/>
                <a:ext cx="92400" cy="411825"/>
                <a:chOff x="845575" y="2563700"/>
                <a:chExt cx="92400" cy="411825"/>
              </a:xfrm>
            </p:grpSpPr>
            <p:cxnSp>
              <p:nvCxnSpPr>
                <p:cNvPr id="155" name="Google Shape;155;p19"/>
                <p:cNvCxnSpPr/>
                <p:nvPr/>
              </p:nvCxnSpPr>
              <p:spPr>
                <a:xfrm>
                  <a:off x="891775" y="2616125"/>
                  <a:ext cx="0" cy="359400"/>
                </a:xfrm>
                <a:prstGeom prst="straightConnector1">
                  <a:avLst/>
                </a:prstGeom>
                <a:noFill/>
                <a:ln w="9525" cap="flat" cmpd="sng">
                  <a:solidFill>
                    <a:srgbClr val="000000"/>
                  </a:solidFill>
                  <a:prstDash val="solid"/>
                  <a:round/>
                  <a:headEnd type="none" w="sm" len="sm"/>
                  <a:tailEnd type="none" w="sm" len="sm"/>
                </a:ln>
              </p:spPr>
            </p:cxnSp>
            <p:sp>
              <p:nvSpPr>
                <p:cNvPr id="156" name="Google Shape;156;p19"/>
                <p:cNvSpPr/>
                <p:nvPr/>
              </p:nvSpPr>
              <p:spPr>
                <a:xfrm>
                  <a:off x="845575"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19"/>
              <p:cNvSpPr txBox="1"/>
              <p:nvPr/>
            </p:nvSpPr>
            <p:spPr>
              <a:xfrm>
                <a:off x="823122" y="1857800"/>
                <a:ext cx="2253600" cy="94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Improve Clustering Visualizations and Select Best Model Combo</a:t>
                </a:r>
                <a:endParaRPr sz="1000" b="1">
                  <a:solidFill>
                    <a:schemeClr val="dk1"/>
                  </a:solidFill>
                  <a:latin typeface="Roboto"/>
                  <a:ea typeface="Roboto"/>
                  <a:cs typeface="Roboto"/>
                  <a:sym typeface="Roboto"/>
                </a:endParaRPr>
              </a:p>
              <a:p>
                <a:pPr marL="0" lvl="0" indent="0" algn="l" rtl="0">
                  <a:spcBef>
                    <a:spcPts val="0"/>
                  </a:spcBef>
                  <a:spcAft>
                    <a:spcPts val="0"/>
                  </a:spcAft>
                  <a:buNone/>
                </a:pPr>
                <a:endParaRPr sz="800" b="1">
                  <a:solidFill>
                    <a:schemeClr val="dk1"/>
                  </a:solidFill>
                  <a:latin typeface="Roboto"/>
                  <a:ea typeface="Roboto"/>
                  <a:cs typeface="Roboto"/>
                  <a:sym typeface="Roboto"/>
                </a:endParaRPr>
              </a:p>
              <a:p>
                <a:pPr marL="0" lvl="0" indent="0" algn="l" rtl="0">
                  <a:spcBef>
                    <a:spcPts val="0"/>
                  </a:spcBef>
                  <a:spcAft>
                    <a:spcPts val="1600"/>
                  </a:spcAft>
                  <a:buNone/>
                </a:pPr>
                <a:r>
                  <a:rPr lang="en" sz="800">
                    <a:solidFill>
                      <a:schemeClr val="dk1"/>
                    </a:solidFill>
                    <a:latin typeface="Roboto"/>
                    <a:ea typeface="Roboto"/>
                    <a:cs typeface="Roboto"/>
                    <a:sym typeface="Roboto"/>
                  </a:rPr>
                  <a:t>Apply TSNE or UMAP over PCA transformed data to create better visualization of distinct fraudulent/non-fraudulent clusters</a:t>
                </a:r>
                <a:endParaRPr sz="800" b="1">
                  <a:solidFill>
                    <a:schemeClr val="dk1"/>
                  </a:solidFill>
                  <a:latin typeface="Roboto"/>
                  <a:ea typeface="Roboto"/>
                  <a:cs typeface="Roboto"/>
                  <a:sym typeface="Roboto"/>
                </a:endParaRPr>
              </a:p>
            </p:txBody>
          </p:sp>
        </p:grpSp>
      </p:grpSp>
      <p:grpSp>
        <p:nvGrpSpPr>
          <p:cNvPr id="158" name="Google Shape;158;p19"/>
          <p:cNvGrpSpPr/>
          <p:nvPr/>
        </p:nvGrpSpPr>
        <p:grpSpPr>
          <a:xfrm>
            <a:off x="2512645" y="2709722"/>
            <a:ext cx="2501355" cy="1735654"/>
            <a:chOff x="2525595" y="2702596"/>
            <a:chExt cx="2501355" cy="1735654"/>
          </a:xfrm>
        </p:grpSpPr>
        <p:sp>
          <p:nvSpPr>
            <p:cNvPr id="159" name="Google Shape;159;p19"/>
            <p:cNvSpPr/>
            <p:nvPr/>
          </p:nvSpPr>
          <p:spPr>
            <a:xfrm>
              <a:off x="2890952" y="3079475"/>
              <a:ext cx="1958400" cy="13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19"/>
            <p:cNvGrpSpPr/>
            <p:nvPr/>
          </p:nvGrpSpPr>
          <p:grpSpPr>
            <a:xfrm>
              <a:off x="2525595" y="2702596"/>
              <a:ext cx="2501355" cy="1735654"/>
              <a:chOff x="2525595" y="2702596"/>
              <a:chExt cx="2501355" cy="1735654"/>
            </a:xfrm>
          </p:grpSpPr>
          <p:sp>
            <p:nvSpPr>
              <p:cNvPr id="161" name="Google Shape;161;p19"/>
              <p:cNvSpPr txBox="1"/>
              <p:nvPr/>
            </p:nvSpPr>
            <p:spPr>
              <a:xfrm>
                <a:off x="2525595" y="2702596"/>
                <a:ext cx="745800" cy="371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b="1">
                    <a:solidFill>
                      <a:schemeClr val="dk1"/>
                    </a:solidFill>
                    <a:latin typeface="Roboto"/>
                    <a:ea typeface="Roboto"/>
                    <a:cs typeface="Roboto"/>
                    <a:sym typeface="Roboto"/>
                  </a:rPr>
                  <a:t>Dec 10</a:t>
                </a:r>
                <a:endParaRPr sz="1200" b="1">
                  <a:solidFill>
                    <a:schemeClr val="dk1"/>
                  </a:solidFill>
                  <a:latin typeface="Roboto"/>
                  <a:ea typeface="Roboto"/>
                  <a:cs typeface="Roboto"/>
                  <a:sym typeface="Roboto"/>
                </a:endParaRPr>
              </a:p>
            </p:txBody>
          </p:sp>
          <p:grpSp>
            <p:nvGrpSpPr>
              <p:cNvPr id="162" name="Google Shape;162;p19"/>
              <p:cNvGrpSpPr/>
              <p:nvPr/>
            </p:nvGrpSpPr>
            <p:grpSpPr>
              <a:xfrm rot="10800000">
                <a:off x="2849073" y="3079467"/>
                <a:ext cx="92400" cy="411825"/>
                <a:chOff x="2070100" y="2563700"/>
                <a:chExt cx="92400" cy="411825"/>
              </a:xfrm>
            </p:grpSpPr>
            <p:cxnSp>
              <p:nvCxnSpPr>
                <p:cNvPr id="163" name="Google Shape;163;p19"/>
                <p:cNvCxnSpPr/>
                <p:nvPr/>
              </p:nvCxnSpPr>
              <p:spPr>
                <a:xfrm>
                  <a:off x="2116300" y="2616125"/>
                  <a:ext cx="0" cy="359400"/>
                </a:xfrm>
                <a:prstGeom prst="straightConnector1">
                  <a:avLst/>
                </a:prstGeom>
                <a:noFill/>
                <a:ln w="9525" cap="flat" cmpd="sng">
                  <a:solidFill>
                    <a:srgbClr val="000000"/>
                  </a:solidFill>
                  <a:prstDash val="solid"/>
                  <a:round/>
                  <a:headEnd type="none" w="sm" len="sm"/>
                  <a:tailEnd type="none" w="sm" len="sm"/>
                </a:ln>
              </p:spPr>
            </p:cxnSp>
            <p:sp>
              <p:nvSpPr>
                <p:cNvPr id="164" name="Google Shape;164;p19"/>
                <p:cNvSpPr/>
                <p:nvPr/>
              </p:nvSpPr>
              <p:spPr>
                <a:xfrm>
                  <a:off x="2070100" y="2563700"/>
                  <a:ext cx="92400" cy="92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 name="Google Shape;165;p19"/>
              <p:cNvSpPr txBox="1"/>
              <p:nvPr/>
            </p:nvSpPr>
            <p:spPr>
              <a:xfrm>
                <a:off x="2773350" y="3494450"/>
                <a:ext cx="2253600" cy="94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Roboto"/>
                    <a:ea typeface="Roboto"/>
                    <a:cs typeface="Roboto"/>
                    <a:sym typeface="Roboto"/>
                  </a:rPr>
                  <a:t>Harmonize Text Mining and Clustering Analyses</a:t>
                </a:r>
                <a:endParaRPr sz="1000" b="1">
                  <a:solidFill>
                    <a:schemeClr val="dk1"/>
                  </a:solidFill>
                  <a:latin typeface="Roboto"/>
                  <a:ea typeface="Roboto"/>
                  <a:cs typeface="Roboto"/>
                  <a:sym typeface="Roboto"/>
                </a:endParaRPr>
              </a:p>
              <a:p>
                <a:pPr marL="0" lvl="0" indent="0" algn="l" rtl="0">
                  <a:spcBef>
                    <a:spcPts val="0"/>
                  </a:spcBef>
                  <a:spcAft>
                    <a:spcPts val="0"/>
                  </a:spcAft>
                  <a:buNone/>
                </a:pPr>
                <a:endParaRPr sz="800" b="1">
                  <a:solidFill>
                    <a:schemeClr val="dk1"/>
                  </a:solidFill>
                  <a:latin typeface="Roboto"/>
                  <a:ea typeface="Roboto"/>
                  <a:cs typeface="Roboto"/>
                  <a:sym typeface="Roboto"/>
                </a:endParaRPr>
              </a:p>
              <a:p>
                <a:pPr marL="0" lvl="0" indent="0" algn="l" rtl="0">
                  <a:spcBef>
                    <a:spcPts val="0"/>
                  </a:spcBef>
                  <a:spcAft>
                    <a:spcPts val="1600"/>
                  </a:spcAft>
                  <a:buNone/>
                </a:pPr>
                <a:r>
                  <a:rPr lang="en" sz="800">
                    <a:solidFill>
                      <a:schemeClr val="dk1"/>
                    </a:solidFill>
                    <a:latin typeface="Roboto"/>
                    <a:ea typeface="Roboto"/>
                    <a:cs typeface="Roboto"/>
                    <a:sym typeface="Roboto"/>
                  </a:rPr>
                  <a:t>Identify listings which flagged as outliers and anomalies by best models for both text mining and clustering to reduce number of flagged listings</a:t>
                </a:r>
                <a:endParaRPr sz="800" b="1">
                  <a:solidFill>
                    <a:schemeClr val="dk1"/>
                  </a:solidFill>
                  <a:latin typeface="Roboto"/>
                  <a:ea typeface="Roboto"/>
                  <a:cs typeface="Roboto"/>
                  <a:sym typeface="Roboto"/>
                </a:endParaRPr>
              </a:p>
            </p:txBody>
          </p:sp>
        </p:grpSp>
      </p:grpSp>
      <p:pic>
        <p:nvPicPr>
          <p:cNvPr id="166" name="Google Shape;166;p19"/>
          <p:cNvPicPr preferRelativeResize="0"/>
          <p:nvPr/>
        </p:nvPicPr>
        <p:blipFill rotWithShape="1">
          <a:blip r:embed="rId3">
            <a:alphaModFix/>
          </a:blip>
          <a:srcRect r="68230"/>
          <a:stretch/>
        </p:blipFill>
        <p:spPr>
          <a:xfrm>
            <a:off x="8256475" y="95425"/>
            <a:ext cx="780499" cy="775425"/>
          </a:xfrm>
          <a:prstGeom prst="rect">
            <a:avLst/>
          </a:prstGeom>
          <a:noFill/>
          <a:ln>
            <a:noFill/>
          </a:ln>
        </p:spPr>
      </p:pic>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520</Words>
  <Application>Microsoft Office PowerPoint</Application>
  <PresentationFormat>On-screen Show (16:9)</PresentationFormat>
  <Paragraphs>45</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Roboto Slab</vt:lpstr>
      <vt:lpstr>Roboto</vt:lpstr>
      <vt:lpstr>Arial</vt:lpstr>
      <vt:lpstr>Marina</vt:lpstr>
      <vt:lpstr>Detecting Fraud In Hawaii Airbnb Listings</vt:lpstr>
      <vt:lpstr>Problem &amp; Stakeholder</vt:lpstr>
      <vt:lpstr>Envisioned Solution</vt:lpstr>
      <vt:lpstr>Data</vt:lpstr>
      <vt:lpstr>Initial Results</vt:lpstr>
      <vt:lpstr>Challenges</vt:lpstr>
      <vt:lpstr>Plan and Goals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marjan abedini</dc:creator>
  <cp:lastModifiedBy>Marjan Abedini</cp:lastModifiedBy>
  <cp:revision>1</cp:revision>
  <dcterms:modified xsi:type="dcterms:W3CDTF">2024-12-04T23:29:07Z</dcterms:modified>
</cp:coreProperties>
</file>